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Open Sans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9FC2F67-1BC6-4ECF-A3D4-0582914E5DE1}">
  <a:tblStyle styleId="{E9FC2F67-1BC6-4ECF-A3D4-0582914E5DE1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OpenSans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italic.fntdata"/><Relationship Id="rId6" Type="http://schemas.openxmlformats.org/officeDocument/2006/relationships/slide" Target="slides/slide1.xml"/><Relationship Id="rId18" Type="http://schemas.openxmlformats.org/officeDocument/2006/relationships/font" Target="fonts/OpenSans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7b8987988_1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17b8987988_1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c8b279bf2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c8b279bf2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7b8987988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7b8987988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e081e0b5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e081e0b5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4977873437_1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4977873437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c8b279bf2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c8b279bf2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c8b279bf2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c8b279bf2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c8b279bf2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c8b279bf2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c8b279bf2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c8b279bf2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7b8987988_1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17b8987988_1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D9D9D9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5075" y="-6"/>
            <a:ext cx="1928925" cy="198607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364200" y="331175"/>
            <a:ext cx="8415600" cy="17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5200">
                <a:latin typeface="Open Sans"/>
                <a:ea typeface="Open Sans"/>
                <a:cs typeface="Open Sans"/>
                <a:sym typeface="Open Sans"/>
              </a:rPr>
              <a:t>Aalborgs Datalogiske Studenterlaug</a:t>
            </a:r>
            <a:endParaRPr sz="5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364200" y="1741950"/>
            <a:ext cx="5249400" cy="165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4000">
                <a:latin typeface="Open Sans"/>
                <a:ea typeface="Open Sans"/>
                <a:cs typeface="Open Sans"/>
                <a:sym typeface="Open Sans"/>
              </a:rPr>
              <a:t>Generalforsamling </a:t>
            </a:r>
            <a:endParaRPr sz="40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4000">
                <a:latin typeface="Open Sans"/>
                <a:ea typeface="Open Sans"/>
                <a:cs typeface="Open Sans"/>
                <a:sym typeface="Open Sans"/>
              </a:rPr>
              <a:t>29/11-2018</a:t>
            </a:r>
            <a:endParaRPr sz="40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5-7. Valg </a:t>
            </a:r>
            <a:endParaRPr sz="3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0" name="Google Shape;130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Valg til formand</a:t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da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Valg til bestyrelsesmedlemmer</a:t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da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Valg til kritisk revisor</a:t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31" name="Google Shape;13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5075" y="-6"/>
            <a:ext cx="1928925" cy="198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5075" y="-6"/>
            <a:ext cx="1928925" cy="1986075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23"/>
          <p:cNvSpPr txBox="1"/>
          <p:nvPr/>
        </p:nvSpPr>
        <p:spPr>
          <a:xfrm>
            <a:off x="353100" y="353100"/>
            <a:ext cx="38487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8. </a:t>
            </a: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Eventuelt</a:t>
            </a:r>
            <a:endParaRPr sz="3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8" name="Google Shape;138;p23"/>
          <p:cNvSpPr txBox="1"/>
          <p:nvPr/>
        </p:nvSpPr>
        <p:spPr>
          <a:xfrm>
            <a:off x="929075" y="1473125"/>
            <a:ext cx="5517000" cy="32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8.1 - brætspil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	Modtaget før GF</a:t>
            </a:r>
            <a:endParaRPr/>
          </a:p>
          <a:p>
            <a:pPr indent="-317500" lvl="0" marL="9144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da"/>
              <a:t>Triominos</a:t>
            </a:r>
            <a:endParaRPr/>
          </a:p>
          <a:p>
            <a:pPr indent="-317500" lvl="0" marL="9144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da"/>
              <a:t>Extra HINT</a:t>
            </a:r>
            <a:endParaRPr/>
          </a:p>
          <a:p>
            <a:pPr indent="-317500" lvl="0" marL="9144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da"/>
              <a:t>Nye kort</a:t>
            </a:r>
            <a:endParaRPr/>
          </a:p>
          <a:p>
            <a:pPr indent="-317500" lvl="0" marL="9144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da"/>
              <a:t>Raffelbægre</a:t>
            </a:r>
            <a:endParaRPr/>
          </a:p>
          <a:p>
            <a:pPr indent="-317500" lvl="0" marL="9144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da"/>
              <a:t>Rød HINT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	Forslag modtaget ved GF</a:t>
            </a:r>
            <a:endParaRPr/>
          </a:p>
          <a:p>
            <a:pPr indent="-317500" lvl="0" marL="9144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latin typeface="Open Sans"/>
                <a:ea typeface="Open Sans"/>
                <a:cs typeface="Open Sans"/>
                <a:sym typeface="Open Sans"/>
              </a:rPr>
              <a:t>En </a:t>
            </a:r>
            <a:r>
              <a:rPr b="1" lang="da">
                <a:latin typeface="Open Sans"/>
                <a:ea typeface="Open Sans"/>
                <a:cs typeface="Open Sans"/>
                <a:sym typeface="Open Sans"/>
              </a:rPr>
              <a:t>studenterpolitisk forening</a:t>
            </a:r>
            <a:r>
              <a:rPr lang="da">
                <a:latin typeface="Open Sans"/>
                <a:ea typeface="Open Sans"/>
                <a:cs typeface="Open Sans"/>
                <a:sym typeface="Open Sans"/>
              </a:rPr>
              <a:t>, der afholder faglige og sociale arrangementer for studerende under Studienævn for SICT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>
          <a:blip r:embed="rId3">
            <a:alphaModFix amt="21000"/>
          </a:blip>
          <a:stretch>
            <a:fillRect/>
          </a:stretch>
        </p:blipFill>
        <p:spPr>
          <a:xfrm>
            <a:off x="2074550" y="74326"/>
            <a:ext cx="4970250" cy="4970224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/>
          <p:nvPr/>
        </p:nvSpPr>
        <p:spPr>
          <a:xfrm>
            <a:off x="3528800" y="652300"/>
            <a:ext cx="2149500" cy="588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latin typeface="Open Sans"/>
                <a:ea typeface="Open Sans"/>
                <a:cs typeface="Open Sans"/>
                <a:sym typeface="Open Sans"/>
              </a:rPr>
              <a:t>Bestyrelse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8" name="Google Shape;68;p15"/>
          <p:cNvSpPr/>
          <p:nvPr/>
        </p:nvSpPr>
        <p:spPr>
          <a:xfrm>
            <a:off x="2823050" y="3347025"/>
            <a:ext cx="1486500" cy="588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1200">
                <a:latin typeface="Open Sans"/>
                <a:ea typeface="Open Sans"/>
                <a:cs typeface="Open Sans"/>
                <a:sym typeface="Open Sans"/>
              </a:rPr>
              <a:t>Studenterpolitik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9" name="Google Shape;69;p15"/>
          <p:cNvSpPr/>
          <p:nvPr/>
        </p:nvSpPr>
        <p:spPr>
          <a:xfrm>
            <a:off x="4846750" y="3347025"/>
            <a:ext cx="1486500" cy="588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 sz="1200">
                <a:latin typeface="Open Sans"/>
                <a:ea typeface="Open Sans"/>
                <a:cs typeface="Open Sans"/>
                <a:sym typeface="Open Sans"/>
              </a:rPr>
              <a:t>Sociale arrangementer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0" name="Google Shape;70;p15"/>
          <p:cNvSpPr txBox="1"/>
          <p:nvPr/>
        </p:nvSpPr>
        <p:spPr>
          <a:xfrm>
            <a:off x="139025" y="160400"/>
            <a:ext cx="1817700" cy="220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1800">
                <a:latin typeface="Open Sans"/>
                <a:ea typeface="Open Sans"/>
                <a:cs typeface="Open Sans"/>
                <a:sym typeface="Open Sans"/>
              </a:rPr>
              <a:t>Træffer beslutninger for foreningen og behandler ansøgninger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64175" y="3026225"/>
            <a:ext cx="2149500" cy="18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1800">
                <a:latin typeface="Open Sans"/>
                <a:ea typeface="Open Sans"/>
                <a:cs typeface="Open Sans"/>
                <a:sym typeface="Open Sans"/>
              </a:rPr>
              <a:t>Kvalitetssikring af vores uddannelser og studiemiljø. Del- tagelse i relevante styrende organer på AAU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7100350" y="2887200"/>
            <a:ext cx="2031600" cy="225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1800">
                <a:latin typeface="Open Sans"/>
                <a:ea typeface="Open Sans"/>
                <a:cs typeface="Open Sans"/>
                <a:sym typeface="Open Sans"/>
              </a:rPr>
              <a:t>Sociale arrangementer for at sikre et bedre studiemiljø og kommunikation på tværs af årgange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73" name="Google Shape;73;p15"/>
          <p:cNvCxnSpPr>
            <a:stCxn id="67" idx="1"/>
          </p:cNvCxnSpPr>
          <p:nvPr/>
        </p:nvCxnSpPr>
        <p:spPr>
          <a:xfrm rot="10800000">
            <a:off x="1956800" y="908800"/>
            <a:ext cx="1572000" cy="37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4" name="Google Shape;74;p15"/>
          <p:cNvCxnSpPr>
            <a:stCxn id="68" idx="1"/>
          </p:cNvCxnSpPr>
          <p:nvPr/>
        </p:nvCxnSpPr>
        <p:spPr>
          <a:xfrm rot="10800000">
            <a:off x="2074550" y="3464625"/>
            <a:ext cx="748500" cy="176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5" name="Google Shape;75;p15"/>
          <p:cNvCxnSpPr>
            <a:stCxn id="69" idx="3"/>
            <a:endCxn id="76" idx="1"/>
          </p:cNvCxnSpPr>
          <p:nvPr/>
        </p:nvCxnSpPr>
        <p:spPr>
          <a:xfrm flipH="1" rot="10800000">
            <a:off x="6333250" y="2684025"/>
            <a:ext cx="810600" cy="957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6" name="Google Shape;76;p15"/>
          <p:cNvSpPr/>
          <p:nvPr/>
        </p:nvSpPr>
        <p:spPr>
          <a:xfrm>
            <a:off x="7143750" y="2481000"/>
            <a:ext cx="1251900" cy="406200"/>
          </a:xfrm>
          <a:prstGeom prst="rect">
            <a:avLst/>
          </a:prstGeom>
          <a:solidFill>
            <a:srgbClr val="B6D7A8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a"/>
              <a:t>ADSL Event</a:t>
            </a:r>
            <a:endParaRPr b="1"/>
          </a:p>
        </p:txBody>
      </p:sp>
      <p:sp>
        <p:nvSpPr>
          <p:cNvPr id="77" name="Google Shape;77;p15"/>
          <p:cNvSpPr/>
          <p:nvPr/>
        </p:nvSpPr>
        <p:spPr>
          <a:xfrm>
            <a:off x="139025" y="2620025"/>
            <a:ext cx="1251900" cy="406200"/>
          </a:xfrm>
          <a:prstGeom prst="rect">
            <a:avLst/>
          </a:prstGeom>
          <a:solidFill>
            <a:srgbClr val="B6D7A8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a"/>
              <a:t>Valg-Udvalg</a:t>
            </a:r>
            <a:endParaRPr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4" name="Google Shape;8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0910" y="179475"/>
            <a:ext cx="6169742" cy="4398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5075" y="-6"/>
            <a:ext cx="1928925" cy="198607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7"/>
          <p:cNvSpPr txBox="1"/>
          <p:nvPr/>
        </p:nvSpPr>
        <p:spPr>
          <a:xfrm>
            <a:off x="353100" y="1235875"/>
            <a:ext cx="7824600" cy="382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lang="da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Valg af ordstyrer og referent</a:t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lang="da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Årsberetning samt godkendelse heraf</a:t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lang="da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Regnskab, budget, samt godkendelse heraf</a:t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lang="da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Vedtægtsændringer</a:t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lang="da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Valg af formand</a:t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lang="da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Valg af bestyrelsesmedlemmer</a:t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lang="da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Valg af kritisk revisor</a:t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lang="da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Eventuelt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1" name="Google Shape;91;p17"/>
          <p:cNvSpPr txBox="1"/>
          <p:nvPr/>
        </p:nvSpPr>
        <p:spPr>
          <a:xfrm>
            <a:off x="353100" y="353100"/>
            <a:ext cx="38487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Dagsorden</a:t>
            </a:r>
            <a:endParaRPr sz="3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2" name="Google Shape;92;p17"/>
          <p:cNvSpPr txBox="1"/>
          <p:nvPr/>
        </p:nvSpPr>
        <p:spPr>
          <a:xfrm>
            <a:off x="1739175" y="666075"/>
            <a:ext cx="7104600" cy="8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5075" y="-6"/>
            <a:ext cx="1928925" cy="198607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8"/>
          <p:cNvSpPr txBox="1"/>
          <p:nvPr/>
        </p:nvSpPr>
        <p:spPr>
          <a:xfrm>
            <a:off x="353100" y="353100"/>
            <a:ext cx="38487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2. </a:t>
            </a: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Årsberetning</a:t>
            </a:r>
            <a:endParaRPr sz="3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9" name="Google Shape;99;p18"/>
          <p:cNvSpPr txBox="1"/>
          <p:nvPr/>
        </p:nvSpPr>
        <p:spPr>
          <a:xfrm>
            <a:off x="353100" y="1197650"/>
            <a:ext cx="6159600" cy="3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●"/>
            </a:pPr>
            <a:r>
              <a:rPr lang="da" sz="2000">
                <a:latin typeface="Open Sans"/>
                <a:ea typeface="Open Sans"/>
                <a:cs typeface="Open Sans"/>
                <a:sym typeface="Open Sans"/>
              </a:rPr>
              <a:t>Politisk aktivitet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○"/>
            </a:pPr>
            <a:r>
              <a:rPr lang="da" sz="2000">
                <a:latin typeface="Open Sans"/>
                <a:ea typeface="Open Sans"/>
                <a:cs typeface="Open Sans"/>
                <a:sym typeface="Open Sans"/>
              </a:rPr>
              <a:t>1 repræsentanter i Studienævnet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○"/>
            </a:pPr>
            <a:r>
              <a:rPr lang="da" sz="2000">
                <a:latin typeface="Open Sans"/>
                <a:ea typeface="Open Sans"/>
                <a:cs typeface="Open Sans"/>
                <a:sym typeface="Open Sans"/>
              </a:rPr>
              <a:t>0 repræsentant i Institutrådet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○"/>
            </a:pPr>
            <a:r>
              <a:rPr lang="da" sz="2000">
                <a:latin typeface="Open Sans"/>
                <a:ea typeface="Open Sans"/>
                <a:cs typeface="Open Sans"/>
                <a:sym typeface="Open Sans"/>
              </a:rPr>
              <a:t>0 repræsentant i Akademiskråd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●"/>
            </a:pPr>
            <a:r>
              <a:rPr lang="da" sz="2000">
                <a:latin typeface="Open Sans"/>
                <a:ea typeface="Open Sans"/>
                <a:cs typeface="Open Sans"/>
                <a:sym typeface="Open Sans"/>
              </a:rPr>
              <a:t>Støtte givet til Fklubben og Rusperioderne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●"/>
            </a:pPr>
            <a:r>
              <a:rPr lang="da" sz="2000">
                <a:latin typeface="Open Sans"/>
                <a:ea typeface="Open Sans"/>
                <a:cs typeface="Open Sans"/>
                <a:sym typeface="Open Sans"/>
              </a:rPr>
              <a:t>Manglende events i forhold til tidligere år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/>
        </p:nvSpPr>
        <p:spPr>
          <a:xfrm>
            <a:off x="353100" y="353100"/>
            <a:ext cx="38487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3</a:t>
            </a: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a.</a:t>
            </a: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Regnskabet</a:t>
            </a:r>
            <a:endParaRPr sz="3200"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105" name="Google Shape;105;p19"/>
          <p:cNvGraphicFramePr/>
          <p:nvPr/>
        </p:nvGraphicFramePr>
        <p:xfrm>
          <a:off x="4548800" y="1204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{E9FC2F67-1BC6-4ECF-A3D4-0582914E5DE1}</a:tableStyleId>
              </a:tblPr>
              <a:tblGrid>
                <a:gridCol w="2028825"/>
                <a:gridCol w="2476500"/>
              </a:tblGrid>
              <a:tr h="209550">
                <a:tc grid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a" sz="1200"/>
                        <a:t>Indtægter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 hMerge="1"/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Overført fra 2018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51.168,52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Renteindtægter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ukendt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AAUVALG 18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ukendt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a" sz="1000"/>
                        <a:t>29/11/2018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51.168,52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6" name="Google Shape;106;p19"/>
          <p:cNvGraphicFramePr/>
          <p:nvPr/>
        </p:nvGraphicFramePr>
        <p:xfrm>
          <a:off x="4548800" y="2770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{E9FC2F67-1BC6-4ECF-A3D4-0582914E5DE1}</a:tableStyleId>
              </a:tblPr>
              <a:tblGrid>
                <a:gridCol w="2028825"/>
                <a:gridCol w="2476500"/>
              </a:tblGrid>
              <a:tr h="247650">
                <a:tc grid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a"/>
                        <a:t>Realiserede Udgifter</a:t>
                      </a:r>
                      <a:endParaRPr b="1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9999"/>
                    </a:solidFill>
                  </a:tcPr>
                </a:tc>
                <a:tc hMerge="1"/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1900 - Netbank abonnement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100,00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7" name="Google Shape;107;p19"/>
          <p:cNvGraphicFramePr/>
          <p:nvPr/>
        </p:nvGraphicFramePr>
        <p:xfrm>
          <a:off x="4548800" y="3265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{E9FC2F67-1BC6-4ECF-A3D4-0582914E5DE1}</a:tableStyleId>
              </a:tblPr>
              <a:tblGrid>
                <a:gridCol w="2028825"/>
                <a:gridCol w="2476500"/>
              </a:tblGrid>
              <a:tr h="247650">
                <a:tc grid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a"/>
                        <a:t>Projekterede Udgifter</a:t>
                      </a:r>
                      <a:endParaRPr b="1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 hMerge="1"/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Valgmidler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1.350,00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Brætspil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ukendt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projekt risengrød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3000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Azehosting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533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a"/>
                        <a:t>Rest 2018</a:t>
                      </a:r>
                      <a:endParaRPr b="1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46.185,52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4C2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8" name="Google Shape;108;p19"/>
          <p:cNvGraphicFramePr/>
          <p:nvPr/>
        </p:nvGraphicFramePr>
        <p:xfrm>
          <a:off x="0" y="2770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{E9FC2F67-1BC6-4ECF-A3D4-0582914E5DE1}</a:tableStyleId>
              </a:tblPr>
              <a:tblGrid>
                <a:gridCol w="2028825"/>
                <a:gridCol w="2476500"/>
              </a:tblGrid>
              <a:tr h="247650">
                <a:tc grid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a"/>
                        <a:t>Realiserede Udgifter</a:t>
                      </a:r>
                      <a:endParaRPr b="1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9999"/>
                    </a:solidFill>
                  </a:tcPr>
                </a:tc>
                <a:tc hMerge="1"/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Netbank abonnement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100,00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1801 - Fklub Feaster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5.005,00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1802 - Fklub Fhacking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3.755,00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1803 - Azehosting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533,00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1804 - Fklub Sportsdag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6.255,00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1805 - adsl-aau.dk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55,00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1806 - Kandidatfest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6.505,00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1807 - Fyttetur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6.000,00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9" name="Google Shape;109;p19"/>
          <p:cNvGraphicFramePr/>
          <p:nvPr/>
        </p:nvGraphicFramePr>
        <p:xfrm>
          <a:off x="0" y="1204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{E9FC2F67-1BC6-4ECF-A3D4-0582914E5DE1}</a:tableStyleId>
              </a:tblPr>
              <a:tblGrid>
                <a:gridCol w="2028825"/>
                <a:gridCol w="2476500"/>
              </a:tblGrid>
              <a:tr h="209550">
                <a:tc grid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a" sz="1200"/>
                        <a:t>Indtægter</a:t>
                      </a:r>
                      <a:endParaRPr b="1" sz="12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 hMerge="1"/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Overført fra 2017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70.903,78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Renteindtægter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38,74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AAUVALG 18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8.434,00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a" sz="1000"/>
                        <a:t>01/01/2018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kr 79.376,52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sp>
        <p:nvSpPr>
          <p:cNvPr id="110" name="Google Shape;110;p19"/>
          <p:cNvSpPr txBox="1"/>
          <p:nvPr/>
        </p:nvSpPr>
        <p:spPr>
          <a:xfrm>
            <a:off x="1752825" y="879275"/>
            <a:ext cx="5517000" cy="64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2018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9"/>
          <p:cNvSpPr txBox="1"/>
          <p:nvPr/>
        </p:nvSpPr>
        <p:spPr>
          <a:xfrm>
            <a:off x="6204075" y="808275"/>
            <a:ext cx="5517000" cy="64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2019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0"/>
          <p:cNvSpPr txBox="1"/>
          <p:nvPr/>
        </p:nvSpPr>
        <p:spPr>
          <a:xfrm>
            <a:off x="353100" y="353100"/>
            <a:ext cx="4480800" cy="59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3b. </a:t>
            </a: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Budget 2018-2019</a:t>
            </a:r>
            <a:endParaRPr sz="3200"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117" name="Google Shape;117;p20"/>
          <p:cNvGraphicFramePr/>
          <p:nvPr/>
        </p:nvGraphicFramePr>
        <p:xfrm>
          <a:off x="353100" y="1438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{E9FC2F67-1BC6-4ECF-A3D4-0582914E5DE1}</a:tableStyleId>
              </a:tblPr>
              <a:tblGrid>
                <a:gridCol w="476250"/>
                <a:gridCol w="1590675"/>
                <a:gridCol w="809625"/>
                <a:gridCol w="895350"/>
              </a:tblGrid>
              <a:tr h="289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a" sz="1000"/>
                        <a:t>Hovedkonti</a:t>
                      </a:r>
                      <a:endParaRPr b="1"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a" sz="1000"/>
                        <a:t>Nøgle Budget 2018</a:t>
                      </a:r>
                      <a:endParaRPr b="1"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a" sz="1000"/>
                        <a:t>Afrundet Budget 2018</a:t>
                      </a:r>
                      <a:endParaRPr b="1"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Indtægt fra AAU valg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7500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>
                          <a:solidFill>
                            <a:srgbClr val="2D2D2D"/>
                          </a:solidFill>
                        </a:rPr>
                        <a:t>Overført fra 2017</a:t>
                      </a:r>
                      <a:endParaRPr sz="1000">
                        <a:solidFill>
                          <a:srgbClr val="2D2D2D"/>
                        </a:solidFill>
                      </a:endParaRPr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51.000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>
                          <a:solidFill>
                            <a:srgbClr val="2D2D2D"/>
                          </a:solidFill>
                        </a:rPr>
                        <a:t>Budget Sociale aktiviteter</a:t>
                      </a:r>
                      <a:endParaRPr sz="1000">
                        <a:solidFill>
                          <a:srgbClr val="2D2D2D"/>
                        </a:solidFill>
                      </a:endParaRPr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45.000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45</a:t>
                      </a:r>
                      <a:r>
                        <a:rPr lang="da" sz="1000"/>
                        <a:t>000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>
                          <a:solidFill>
                            <a:srgbClr val="2D2D2D"/>
                          </a:solidFill>
                        </a:rPr>
                        <a:t>Budget Faglige aktiviteter</a:t>
                      </a:r>
                      <a:endParaRPr sz="1000">
                        <a:solidFill>
                          <a:srgbClr val="2D2D2D"/>
                        </a:solidFill>
                      </a:endParaRPr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>
                          <a:solidFill>
                            <a:srgbClr val="2D2D2D"/>
                          </a:solidFill>
                        </a:rPr>
                        <a:t>Budget Drift</a:t>
                      </a:r>
                      <a:endParaRPr sz="1000">
                        <a:solidFill>
                          <a:srgbClr val="2D2D2D"/>
                        </a:solidFill>
                      </a:endParaRPr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2460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2500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8" name="Google Shape;118;p20"/>
          <p:cNvGraphicFramePr/>
          <p:nvPr/>
        </p:nvGraphicFramePr>
        <p:xfrm>
          <a:off x="5186975" y="353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{E9FC2F67-1BC6-4ECF-A3D4-0582914E5DE1}</a:tableStyleId>
              </a:tblPr>
              <a:tblGrid>
                <a:gridCol w="1590675"/>
                <a:gridCol w="895350"/>
              </a:tblGrid>
              <a:tr h="3905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a" sz="1000">
                          <a:solidFill>
                            <a:srgbClr val="2D2D2D"/>
                          </a:solidFill>
                        </a:rPr>
                        <a:t>Sociale aktiviteter</a:t>
                      </a:r>
                      <a:endParaRPr b="1" sz="1000">
                        <a:solidFill>
                          <a:srgbClr val="2D2D2D"/>
                        </a:solidFill>
                      </a:endParaRPr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Spisearrangementer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16</a:t>
                      </a:r>
                      <a:r>
                        <a:rPr lang="da" sz="1000"/>
                        <a:t>000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Socialt komsammen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25</a:t>
                      </a:r>
                      <a:r>
                        <a:rPr lang="da" sz="1000"/>
                        <a:t>000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>
                          <a:solidFill>
                            <a:srgbClr val="2D2D2D"/>
                          </a:solidFill>
                        </a:rPr>
                        <a:t>Faglige aktiviteter</a:t>
                      </a:r>
                      <a:endParaRPr sz="1000">
                        <a:solidFill>
                          <a:srgbClr val="2D2D2D"/>
                        </a:solidFill>
                      </a:endParaRPr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Politiske aktiviteter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>
                          <a:solidFill>
                            <a:srgbClr val="2D2D2D"/>
                          </a:solidFill>
                        </a:rPr>
                        <a:t>Projektpulje</a:t>
                      </a:r>
                      <a:endParaRPr sz="1000">
                        <a:solidFill>
                          <a:srgbClr val="2D2D2D"/>
                        </a:solidFill>
                      </a:endParaRPr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Drift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Repræs</a:t>
                      </a:r>
                      <a:r>
                        <a:rPr lang="da" sz="1000"/>
                        <a:t>entations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660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Valgmidler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15</a:t>
                      </a:r>
                      <a:r>
                        <a:rPr lang="da" sz="1000"/>
                        <a:t>00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Mad til aktive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000"/>
                        <a:t>300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4. Vedtægtsændringer</a:t>
            </a:r>
            <a:endParaRPr sz="3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4" name="Google Shape;124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da">
                <a:latin typeface="Open Sans"/>
                <a:ea typeface="Open Sans"/>
                <a:cs typeface="Open Sans"/>
                <a:sym typeface="Open Sans"/>
              </a:rPr>
              <a:t>Ingen modtaget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